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1"/>
  </p:notesMasterIdLst>
  <p:sldIdLst>
    <p:sldId id="318" r:id="rId2"/>
    <p:sldId id="322" r:id="rId3"/>
    <p:sldId id="323" r:id="rId4"/>
    <p:sldId id="325" r:id="rId5"/>
    <p:sldId id="326" r:id="rId6"/>
    <p:sldId id="327" r:id="rId7"/>
    <p:sldId id="316" r:id="rId8"/>
    <p:sldId id="321" r:id="rId9"/>
    <p:sldId id="328" r:id="rId10"/>
    <p:sldId id="329" r:id="rId11"/>
    <p:sldId id="330" r:id="rId12"/>
    <p:sldId id="331" r:id="rId13"/>
    <p:sldId id="332" r:id="rId14"/>
    <p:sldId id="333" r:id="rId15"/>
    <p:sldId id="334" r:id="rId16"/>
    <p:sldId id="335" r:id="rId17"/>
    <p:sldId id="336" r:id="rId18"/>
    <p:sldId id="337" r:id="rId19"/>
    <p:sldId id="338"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6897" autoAdjust="0"/>
  </p:normalViewPr>
  <p:slideViewPr>
    <p:cSldViewPr>
      <p:cViewPr varScale="1">
        <p:scale>
          <a:sx n="104" d="100"/>
          <a:sy n="104" d="100"/>
        </p:scale>
        <p:origin x="-1062" y="-96"/>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A903FBCF-4089-47C0-B317-5BEBDA170009}" type="datetimeFigureOut">
              <a:rPr lang="en-US"/>
              <a:pPr>
                <a:defRPr/>
              </a:pPr>
              <a:t>12/17/2013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6832E4D6-A50C-4891-8339-0D75D2999A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C70A27-DCE7-4347-9F7C-889053FE322A}" type="datetime1">
              <a:rPr lang="en-US" smtClean="0"/>
              <a:pPr>
                <a:defRPr/>
              </a:pPr>
              <a:t>12/17/2013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E48DB0-9B77-41CC-B47D-A44D77448B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DA1083-8A4C-4012-AC10-91E3C1E64961}" type="datetime1">
              <a:rPr lang="en-US" smtClean="0"/>
              <a:pPr>
                <a:defRPr/>
              </a:pPr>
              <a:t>12/17/2013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AB1170-1CE1-4EA9-B548-9404698E59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037B41-C3EE-4047-BEC7-0242DC429CAF}" type="datetime1">
              <a:rPr lang="en-US" smtClean="0"/>
              <a:pPr>
                <a:defRPr/>
              </a:pPr>
              <a:t>12/17/2013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17CB8F-55D8-4AEF-9829-B7EE555B62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112837"/>
            <a:ext cx="8229600" cy="5135563"/>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11B18F4-3D36-4343-90BA-12B3433F2141}" type="datetime1">
              <a:rPr lang="en-US" smtClean="0"/>
              <a:pPr>
                <a:defRPr/>
              </a:pPr>
              <a:t>12/17/2013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415B7-DD14-46DB-BD49-E30213AF82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309816-234B-4006-BEC2-8FC51CD6383C}" type="datetime1">
              <a:rPr lang="en-US" smtClean="0"/>
              <a:pPr>
                <a:defRPr/>
              </a:pPr>
              <a:t>12/17/2013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BF3824-BF3F-4A73-9FCE-5E4B95BF0B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25203E-00EA-47E2-9FA5-B57993ED63F6}" type="datetime1">
              <a:rPr lang="en-US" smtClean="0"/>
              <a:pPr>
                <a:defRPr/>
              </a:pPr>
              <a:t>12/17/2013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0E71C9-FF9A-43A2-802C-BBC851DB23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D0254C-020C-4450-A441-2427D18C97E2}" type="datetime1">
              <a:rPr lang="en-US" smtClean="0"/>
              <a:pPr>
                <a:defRPr/>
              </a:pPr>
              <a:t>12/17/2013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6C178F-0F6D-4FA4-99AC-01B0BB3106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495F41-E146-4A78-A042-EC2DF8BD4887}" type="datetime1">
              <a:rPr lang="en-US" smtClean="0"/>
              <a:pPr>
                <a:defRPr/>
              </a:pPr>
              <a:t>12/17/2013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C36999-1B4F-4050-BD9D-7665DBF785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3477AA-EF23-4662-A08E-DD1F3D2F99F0}" type="datetime1">
              <a:rPr lang="en-US" smtClean="0"/>
              <a:pPr>
                <a:defRPr/>
              </a:pPr>
              <a:t>12/17/2013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764EB0-2D46-4944-B59A-A29A5589C9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143000"/>
            <a:ext cx="617220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143000"/>
            <a:ext cx="2057399"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0B0C6D-D916-4CBD-BF60-1C4C20F35686}" type="datetime1">
              <a:rPr lang="en-US" smtClean="0"/>
              <a:pPr>
                <a:defRPr/>
              </a:pPr>
              <a:t>12/31/2013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2FC698-812F-4751-BA75-4C20AD4A4F19}" type="slidenum">
              <a:rPr lang="en-US"/>
              <a:pPr>
                <a:defRPr/>
              </a:pPr>
              <a:t>‹#›</a:t>
            </a:fld>
            <a:endParaRPr lang="en-US"/>
          </a:p>
        </p:txBody>
      </p:sp>
      <p:sp>
        <p:nvSpPr>
          <p:cNvPr id="8"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32EFA-F126-4E00-91B8-BEC77DFD7F39}" type="datetime1">
              <a:rPr lang="en-US" smtClean="0"/>
              <a:pPr>
                <a:defRPr/>
              </a:pPr>
              <a:t>12/17/2013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D6CC2A-A880-4263-A393-E97B44AF8B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E96739E-0CF9-409E-BBED-34370B3DEE63}" type="datetime1">
              <a:rPr lang="en-US" smtClean="0"/>
              <a:pPr>
                <a:defRPr/>
              </a:pPr>
              <a:t>12/17/2013</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AF992C-D467-4049-B13D-5D8C37DE7083}" type="slidenum">
              <a:rPr lang="en-US"/>
              <a:pPr>
                <a:defRPr/>
              </a:pPr>
              <a:t>‹#›</a:t>
            </a:fld>
            <a:endParaRPr lang="en-US"/>
          </a:p>
        </p:txBody>
      </p:sp>
      <p:cxnSp>
        <p:nvCxnSpPr>
          <p:cNvPr id="8" name="Straight Connector 7"/>
          <p:cNvCxnSpPr/>
          <p:nvPr/>
        </p:nvCxnSpPr>
        <p:spPr>
          <a:xfrm>
            <a:off x="-9525" y="990600"/>
            <a:ext cx="9144000" cy="0"/>
          </a:xfrm>
          <a:prstGeom prst="line">
            <a:avLst/>
          </a:prstGeom>
          <a:ln w="50800">
            <a:solidFill>
              <a:srgbClr val="04174C"/>
            </a:solidFill>
          </a:ln>
        </p:spPr>
        <p:style>
          <a:lnRef idx="1">
            <a:schemeClr val="accent1"/>
          </a:lnRef>
          <a:fillRef idx="0">
            <a:schemeClr val="accent1"/>
          </a:fillRef>
          <a:effectRef idx="0">
            <a:schemeClr val="accent1"/>
          </a:effectRef>
          <a:fontRef idx="minor">
            <a:schemeClr val="tx1"/>
          </a:fontRef>
        </p:style>
      </p:cxnSp>
      <p:pic>
        <p:nvPicPr>
          <p:cNvPr id="1032" name="Picture 2" descr="C:\Users\smee\Desktop\5160_logo_final.jpg"/>
          <p:cNvPicPr>
            <a:picLocks noChangeAspect="1" noChangeArrowheads="1"/>
          </p:cNvPicPr>
          <p:nvPr/>
        </p:nvPicPr>
        <p:blipFill>
          <a:blip r:embed="rId13" cstate="print"/>
          <a:srcRect/>
          <a:stretch>
            <a:fillRect/>
          </a:stretch>
        </p:blipFill>
        <p:spPr bwMode="auto">
          <a:xfrm>
            <a:off x="7391400" y="152400"/>
            <a:ext cx="1625600" cy="557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ftr="0" dt="0"/>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ARCTIC</a:t>
            </a:r>
            <a:r>
              <a:rPr lang="en-US" dirty="0" smtClean="0"/>
              <a:t/>
            </a:r>
            <a:br>
              <a:rPr lang="en-US" dirty="0" smtClean="0"/>
            </a:br>
            <a:r>
              <a:rPr lang="en-US" dirty="0" smtClean="0"/>
              <a:t>Post-PDR Optical </a:t>
            </a:r>
            <a:r>
              <a:rPr lang="en-US" dirty="0" smtClean="0"/>
              <a:t>Design </a:t>
            </a:r>
            <a:r>
              <a:rPr lang="en-US" dirty="0" smtClean="0"/>
              <a:t>Study</a:t>
            </a:r>
            <a:endParaRPr lang="en-US" dirty="0"/>
          </a:p>
        </p:txBody>
      </p:sp>
      <p:sp>
        <p:nvSpPr>
          <p:cNvPr id="3" name="Subtitle 2"/>
          <p:cNvSpPr>
            <a:spLocks noGrp="1"/>
          </p:cNvSpPr>
          <p:nvPr>
            <p:ph type="subTitle" idx="1"/>
          </p:nvPr>
        </p:nvSpPr>
        <p:spPr/>
        <p:txBody>
          <a:bodyPr/>
          <a:lstStyle/>
          <a:p>
            <a:r>
              <a:rPr lang="en-US" dirty="0" smtClean="0"/>
              <a:t>Robert </a:t>
            </a:r>
            <a:r>
              <a:rPr lang="en-US" dirty="0" err="1" smtClean="0"/>
              <a:t>Barkhouser</a:t>
            </a:r>
            <a:endParaRPr lang="en-US" dirty="0" smtClean="0"/>
          </a:p>
          <a:p>
            <a:r>
              <a:rPr lang="en-US" dirty="0" smtClean="0"/>
              <a:t>JHU/IDG</a:t>
            </a:r>
          </a:p>
          <a:p>
            <a:r>
              <a:rPr lang="en-US" dirty="0" smtClean="0"/>
              <a:t>January 6</a:t>
            </a:r>
            <a:r>
              <a:rPr lang="en-US" dirty="0" smtClean="0"/>
              <a:t>, 2014</a:t>
            </a:r>
            <a:endParaRPr lang="en-US" dirty="0"/>
          </a:p>
        </p:txBody>
      </p:sp>
      <p:sp>
        <p:nvSpPr>
          <p:cNvPr id="4" name="Slide Number Placeholder 3"/>
          <p:cNvSpPr>
            <a:spLocks noGrp="1"/>
          </p:cNvSpPr>
          <p:nvPr>
            <p:ph type="sldNum" sz="quarter" idx="12"/>
          </p:nvPr>
        </p:nvSpPr>
        <p:spPr/>
        <p:txBody>
          <a:bodyPr/>
          <a:lstStyle/>
          <a:p>
            <a:pPr>
              <a:defRPr/>
            </a:pPr>
            <a:fld id="{0EE48DB0-9B77-41CC-B47D-A44D77448BBD}"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smtClean="0"/>
              <a:t>This design provides significantly better images than the original design.</a:t>
            </a:r>
          </a:p>
          <a:p>
            <a:endParaRPr lang="en-US" dirty="0" smtClean="0"/>
          </a:p>
          <a:p>
            <a:r>
              <a:rPr lang="en-US" dirty="0" smtClean="0"/>
              <a:t>The </a:t>
            </a:r>
            <a:r>
              <a:rPr lang="en-US" dirty="0" err="1" smtClean="0"/>
              <a:t>Ohara</a:t>
            </a:r>
            <a:r>
              <a:rPr lang="en-US" dirty="0" smtClean="0"/>
              <a:t> </a:t>
            </a:r>
            <a:r>
              <a:rPr lang="en-US" dirty="0" err="1" smtClean="0"/>
              <a:t>i</a:t>
            </a:r>
            <a:r>
              <a:rPr lang="en-US" dirty="0" smtClean="0"/>
              <a:t>-Line glasses are expensive but are high quality and have very good UV transmission.  The increased material cost would still be quite low as a fraction of the overall cost of the optics.</a:t>
            </a:r>
            <a:endParaRPr lang="en-US" dirty="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10</a:t>
            </a:fld>
            <a:endParaRPr lang="en-US" dirty="0"/>
          </a:p>
        </p:txBody>
      </p:sp>
      <p:sp>
        <p:nvSpPr>
          <p:cNvPr id="2" name="Title 1"/>
          <p:cNvSpPr>
            <a:spLocks noGrp="1"/>
          </p:cNvSpPr>
          <p:nvPr>
            <p:ph type="title"/>
          </p:nvPr>
        </p:nvSpPr>
        <p:spPr/>
        <p:txBody>
          <a:bodyPr/>
          <a:lstStyle/>
          <a:p>
            <a:r>
              <a:rPr lang="en-US" dirty="0" smtClean="0"/>
              <a:t>3-Element, F/8 </a:t>
            </a:r>
            <a:r>
              <a:rPr lang="en-US" dirty="0" smtClean="0"/>
              <a:t>Variant #1</a:t>
            </a:r>
            <a:endParaRPr lang="en-US" sz="2800" dirty="0"/>
          </a:p>
        </p:txBody>
      </p:sp>
      <p:pic>
        <p:nvPicPr>
          <p:cNvPr id="9220" name="Picture 4"/>
          <p:cNvPicPr>
            <a:picLocks noGrp="1" noChangeAspect="1" noChangeArrowheads="1"/>
          </p:cNvPicPr>
          <p:nvPr>
            <p:ph idx="1"/>
          </p:nvPr>
        </p:nvPicPr>
        <p:blipFill>
          <a:blip r:embed="rId2" cstate="print"/>
          <a:srcRect/>
          <a:stretch>
            <a:fillRect/>
          </a:stretch>
        </p:blipFill>
        <p:spPr bwMode="auto">
          <a:xfrm>
            <a:off x="2514600" y="1319800"/>
            <a:ext cx="6172200" cy="46295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3-Element, F/8 Variant #2</a:t>
            </a:r>
            <a:endParaRPr lang="en-US" sz="2000" dirty="0"/>
          </a:p>
        </p:txBody>
      </p:sp>
      <p:sp>
        <p:nvSpPr>
          <p:cNvPr id="11" name="Content Placeholder 10"/>
          <p:cNvSpPr>
            <a:spLocks noGrp="1"/>
          </p:cNvSpPr>
          <p:nvPr>
            <p:ph sz="half" idx="1"/>
          </p:nvPr>
        </p:nvSpPr>
        <p:spPr/>
        <p:txBody>
          <a:bodyPr>
            <a:normAutofit/>
          </a:bodyPr>
          <a:lstStyle/>
          <a:p>
            <a:r>
              <a:rPr lang="en-US" sz="1800" dirty="0" smtClean="0"/>
              <a:t>This variant on the original PDR design uses a field flattener lens with a </a:t>
            </a:r>
            <a:r>
              <a:rPr lang="en-US" sz="1800" dirty="0" err="1" smtClean="0"/>
              <a:t>plano</a:t>
            </a:r>
            <a:r>
              <a:rPr lang="en-US" sz="1800" dirty="0" smtClean="0"/>
              <a:t> surface very close to the CCD (3 mm).  This is a common configuration (including the size of the gap) seen in many CCD cameras.</a:t>
            </a:r>
          </a:p>
          <a:p>
            <a:r>
              <a:rPr lang="en-US" sz="1800" dirty="0" smtClean="0"/>
              <a:t>Provides </a:t>
            </a:r>
            <a:r>
              <a:rPr lang="en-US" sz="1800" dirty="0" smtClean="0"/>
              <a:t>the same</a:t>
            </a:r>
            <a:r>
              <a:rPr lang="en-US" sz="1800" dirty="0" smtClean="0"/>
              <a:t> 7.8’ </a:t>
            </a:r>
            <a:r>
              <a:rPr lang="en-US" sz="1800" dirty="0" smtClean="0"/>
              <a:t>x </a:t>
            </a:r>
            <a:r>
              <a:rPr lang="en-US" sz="1800" dirty="0" smtClean="0"/>
              <a:t>7.8’ FOV but with better images.</a:t>
            </a:r>
            <a:endParaRPr lang="en-US" sz="1800" dirty="0" smtClean="0"/>
          </a:p>
          <a:p>
            <a:r>
              <a:rPr lang="en-US" sz="1800" dirty="0" smtClean="0"/>
              <a:t>All elements  are spherical, materials are </a:t>
            </a:r>
            <a:r>
              <a:rPr lang="en-US" sz="1800" dirty="0" smtClean="0"/>
              <a:t>two </a:t>
            </a:r>
            <a:r>
              <a:rPr lang="en-US" sz="1800" dirty="0" err="1" smtClean="0"/>
              <a:t>Ohara</a:t>
            </a:r>
            <a:r>
              <a:rPr lang="en-US" sz="1800" dirty="0" smtClean="0"/>
              <a:t> </a:t>
            </a:r>
            <a:r>
              <a:rPr lang="en-US" sz="1800" dirty="0" err="1" smtClean="0"/>
              <a:t>i</a:t>
            </a:r>
            <a:r>
              <a:rPr lang="en-US" sz="1800" dirty="0" smtClean="0"/>
              <a:t>-Line glasses (high UV transmission).  L2 and L3 use the same glass:</a:t>
            </a:r>
            <a:endParaRPr lang="en-US" sz="1800" dirty="0" smtClean="0"/>
          </a:p>
          <a:p>
            <a:pPr lvl="1"/>
            <a:r>
              <a:rPr lang="en-US" sz="1400" dirty="0" smtClean="0"/>
              <a:t>S-FPL51Y</a:t>
            </a:r>
            <a:r>
              <a:rPr lang="en-US" sz="1400" dirty="0" smtClean="0"/>
              <a:t> (99.8% at 370 nm, 10 mm </a:t>
            </a:r>
            <a:r>
              <a:rPr lang="en-US" sz="1400" dirty="0" err="1" smtClean="0"/>
              <a:t>thk</a:t>
            </a:r>
            <a:r>
              <a:rPr lang="en-US" sz="1400" dirty="0" smtClean="0"/>
              <a:t>)</a:t>
            </a:r>
          </a:p>
          <a:p>
            <a:pPr lvl="1"/>
            <a:r>
              <a:rPr lang="en-US" sz="1400" dirty="0" smtClean="0"/>
              <a:t>PBL25Y</a:t>
            </a:r>
            <a:r>
              <a:rPr lang="en-US" sz="1400" dirty="0" smtClean="0"/>
              <a:t> </a:t>
            </a:r>
            <a:r>
              <a:rPr lang="en-US" sz="1400" dirty="0" smtClean="0"/>
              <a:t>(</a:t>
            </a:r>
            <a:r>
              <a:rPr lang="en-US" sz="1400" dirty="0" smtClean="0"/>
              <a:t>99.6% </a:t>
            </a:r>
            <a:r>
              <a:rPr lang="en-US" sz="1400" dirty="0" smtClean="0"/>
              <a:t>at 370 </a:t>
            </a:r>
            <a:r>
              <a:rPr lang="en-US" sz="1400" dirty="0" smtClean="0"/>
              <a:t>nm, 10 mm </a:t>
            </a:r>
            <a:r>
              <a:rPr lang="en-US" sz="1400" dirty="0" err="1" smtClean="0"/>
              <a:t>thk</a:t>
            </a:r>
            <a:r>
              <a:rPr lang="en-US" sz="1400" dirty="0" smtClean="0"/>
              <a:t>)</a:t>
            </a:r>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11</a:t>
            </a:fld>
            <a:endParaRPr lang="en-US"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655981" y="1600200"/>
            <a:ext cx="4023038"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smtClean="0"/>
              <a:t>This design also provides significantly better images than the original design.  There is a bit more lateral color off axis.</a:t>
            </a:r>
            <a:endParaRPr lang="en-US" dirty="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12</a:t>
            </a:fld>
            <a:endParaRPr lang="en-US" dirty="0"/>
          </a:p>
        </p:txBody>
      </p:sp>
      <p:sp>
        <p:nvSpPr>
          <p:cNvPr id="2" name="Title 1"/>
          <p:cNvSpPr>
            <a:spLocks noGrp="1"/>
          </p:cNvSpPr>
          <p:nvPr>
            <p:ph type="title"/>
          </p:nvPr>
        </p:nvSpPr>
        <p:spPr/>
        <p:txBody>
          <a:bodyPr/>
          <a:lstStyle/>
          <a:p>
            <a:r>
              <a:rPr lang="en-US" dirty="0" smtClean="0"/>
              <a:t>3-Element, F/8 </a:t>
            </a:r>
            <a:r>
              <a:rPr lang="en-US" dirty="0" smtClean="0"/>
              <a:t>Variant #2</a:t>
            </a:r>
            <a:endParaRPr lang="en-US" sz="28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2514600" y="1319800"/>
            <a:ext cx="6172200" cy="46295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3-Element, F/7 Design</a:t>
            </a:r>
            <a:endParaRPr lang="en-US" sz="2000" dirty="0"/>
          </a:p>
        </p:txBody>
      </p:sp>
      <p:sp>
        <p:nvSpPr>
          <p:cNvPr id="11" name="Content Placeholder 10"/>
          <p:cNvSpPr>
            <a:spLocks noGrp="1"/>
          </p:cNvSpPr>
          <p:nvPr>
            <p:ph sz="half" idx="1"/>
          </p:nvPr>
        </p:nvSpPr>
        <p:spPr/>
        <p:txBody>
          <a:bodyPr>
            <a:normAutofit/>
          </a:bodyPr>
          <a:lstStyle/>
          <a:p>
            <a:r>
              <a:rPr lang="en-US" sz="1800" dirty="0" smtClean="0"/>
              <a:t>This design uses a CaF</a:t>
            </a:r>
            <a:r>
              <a:rPr lang="en-US" sz="1800" baseline="-25000" dirty="0" smtClean="0"/>
              <a:t>2</a:t>
            </a:r>
            <a:r>
              <a:rPr lang="en-US" sz="1800" dirty="0" smtClean="0"/>
              <a:t> doublet along with a singlet to produce good images at f/7, providing a somewhat larger 8.9’ x 8.9’ FOV.</a:t>
            </a:r>
          </a:p>
          <a:p>
            <a:r>
              <a:rPr lang="en-US" sz="1800" dirty="0" smtClean="0"/>
              <a:t>This doublet probably requires a fluid-coupled cell (more involved </a:t>
            </a:r>
            <a:r>
              <a:rPr lang="en-US" sz="1800" dirty="0" err="1" smtClean="0"/>
              <a:t>optomechanical</a:t>
            </a:r>
            <a:r>
              <a:rPr lang="en-US" sz="1800" dirty="0" smtClean="0"/>
              <a:t> design) but does eliminate two air-glass interfaces:</a:t>
            </a:r>
          </a:p>
          <a:p>
            <a:pPr lvl="1"/>
            <a:r>
              <a:rPr lang="en-US" sz="1400" dirty="0" smtClean="0"/>
              <a:t>F</a:t>
            </a:r>
            <a:r>
              <a:rPr lang="en-US" sz="1400" dirty="0" smtClean="0"/>
              <a:t>ewer potential ghost reflections</a:t>
            </a:r>
          </a:p>
          <a:p>
            <a:pPr lvl="1"/>
            <a:r>
              <a:rPr lang="en-US" sz="1400" dirty="0" smtClean="0"/>
              <a:t>Better overall throughput</a:t>
            </a:r>
            <a:endParaRPr lang="en-US" sz="1400" dirty="0" smtClean="0"/>
          </a:p>
          <a:p>
            <a:r>
              <a:rPr lang="en-US" sz="1800" dirty="0" smtClean="0"/>
              <a:t>All </a:t>
            </a:r>
            <a:r>
              <a:rPr lang="en-US" sz="1800" dirty="0" smtClean="0"/>
              <a:t>elements  are spherical, materials are </a:t>
            </a:r>
            <a:r>
              <a:rPr lang="en-US" sz="1800" dirty="0" smtClean="0"/>
              <a:t>CaF</a:t>
            </a:r>
            <a:r>
              <a:rPr lang="en-US" sz="1800" baseline="-25000" dirty="0" smtClean="0"/>
              <a:t>2</a:t>
            </a:r>
            <a:r>
              <a:rPr lang="en-US" sz="1800" dirty="0" smtClean="0"/>
              <a:t> (L2) and </a:t>
            </a:r>
            <a:r>
              <a:rPr lang="en-US" sz="1800" dirty="0" err="1" smtClean="0"/>
              <a:t>Ohara</a:t>
            </a:r>
            <a:r>
              <a:rPr lang="en-US" sz="1800" dirty="0" smtClean="0"/>
              <a:t> PBM2Y (L1, L3). </a:t>
            </a:r>
            <a:r>
              <a:rPr lang="en-US" sz="1800" dirty="0" smtClean="0"/>
              <a:t>CaF</a:t>
            </a:r>
            <a:r>
              <a:rPr lang="en-US" sz="1800" baseline="-25000" dirty="0" smtClean="0"/>
              <a:t>2</a:t>
            </a:r>
            <a:r>
              <a:rPr lang="en-US" sz="1800" dirty="0" smtClean="0"/>
              <a:t> has outstanding UV transmission and PBM2Y is 99.1% at 370 nm (10 mm </a:t>
            </a:r>
            <a:r>
              <a:rPr lang="en-US" sz="1800" dirty="0" err="1" smtClean="0"/>
              <a:t>thk</a:t>
            </a:r>
            <a:r>
              <a:rPr lang="en-US" sz="1800" dirty="0" smtClean="0"/>
              <a:t>).</a:t>
            </a:r>
            <a:endParaRPr lang="en-US" sz="1400" dirty="0" smtClean="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13</a:t>
            </a:fld>
            <a:endParaRPr lang="en-US" dirty="0"/>
          </a:p>
        </p:txBody>
      </p:sp>
      <p:pic>
        <p:nvPicPr>
          <p:cNvPr id="10244" name="Picture 4"/>
          <p:cNvPicPr>
            <a:picLocks noGrp="1" noChangeAspect="1" noChangeArrowheads="1"/>
          </p:cNvPicPr>
          <p:nvPr>
            <p:ph sz="half" idx="2"/>
          </p:nvPr>
        </p:nvPicPr>
        <p:blipFill>
          <a:blip r:embed="rId2" cstate="print"/>
          <a:srcRect/>
          <a:stretch>
            <a:fillRect/>
          </a:stretch>
        </p:blipFill>
        <p:spPr bwMode="auto">
          <a:xfrm>
            <a:off x="4655981" y="1600200"/>
            <a:ext cx="4023038"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smtClean="0"/>
              <a:t>This design provides good images with a faster f/7 focal ratio (larger FOV on detector).   Note here that the diameter of the 1” bounding circle is reduced to 115.5 µm.</a:t>
            </a:r>
          </a:p>
          <a:p>
            <a:endParaRPr lang="en-US" dirty="0" smtClean="0"/>
          </a:p>
          <a:p>
            <a:r>
              <a:rPr lang="en-US" dirty="0" smtClean="0"/>
              <a:t>It is likely that the previous f/8 designs could be pushed to f/7 as well, with somewhat degraded image quality.</a:t>
            </a:r>
            <a:endParaRPr lang="en-US" dirty="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14</a:t>
            </a:fld>
            <a:endParaRPr lang="en-US" dirty="0"/>
          </a:p>
        </p:txBody>
      </p:sp>
      <p:sp>
        <p:nvSpPr>
          <p:cNvPr id="2" name="Title 1"/>
          <p:cNvSpPr>
            <a:spLocks noGrp="1"/>
          </p:cNvSpPr>
          <p:nvPr>
            <p:ph type="title"/>
          </p:nvPr>
        </p:nvSpPr>
        <p:spPr/>
        <p:txBody>
          <a:bodyPr/>
          <a:lstStyle/>
          <a:p>
            <a:r>
              <a:rPr lang="en-US" dirty="0" smtClean="0"/>
              <a:t>3-Element, </a:t>
            </a:r>
            <a:r>
              <a:rPr lang="en-US" dirty="0" smtClean="0"/>
              <a:t>F/7 Design</a:t>
            </a:r>
            <a:endParaRPr lang="en-US" sz="2800" dirty="0"/>
          </a:p>
        </p:txBody>
      </p:sp>
      <p:pic>
        <p:nvPicPr>
          <p:cNvPr id="11268" name="Picture 4"/>
          <p:cNvPicPr>
            <a:picLocks noGrp="1" noChangeAspect="1" noChangeArrowheads="1"/>
          </p:cNvPicPr>
          <p:nvPr>
            <p:ph idx="1"/>
          </p:nvPr>
        </p:nvPicPr>
        <p:blipFill>
          <a:blip r:embed="rId2" cstate="print"/>
          <a:srcRect/>
          <a:stretch>
            <a:fillRect/>
          </a:stretch>
        </p:blipFill>
        <p:spPr bwMode="auto">
          <a:xfrm>
            <a:off x="2514600" y="1319800"/>
            <a:ext cx="6172200" cy="46295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dirty="0" smtClean="0"/>
              <a:t>-Element, F/7 Design</a:t>
            </a:r>
            <a:endParaRPr lang="en-US" sz="2000" dirty="0"/>
          </a:p>
        </p:txBody>
      </p:sp>
      <p:sp>
        <p:nvSpPr>
          <p:cNvPr id="11" name="Content Placeholder 10"/>
          <p:cNvSpPr>
            <a:spLocks noGrp="1"/>
          </p:cNvSpPr>
          <p:nvPr>
            <p:ph sz="half" idx="1"/>
          </p:nvPr>
        </p:nvSpPr>
        <p:spPr/>
        <p:txBody>
          <a:bodyPr>
            <a:normAutofit/>
          </a:bodyPr>
          <a:lstStyle/>
          <a:p>
            <a:r>
              <a:rPr lang="en-US" sz="1800" dirty="0" smtClean="0"/>
              <a:t>This design uses 4 elements in a single group to provide good images over the same FOV as the previous f/7 design which used 3 elements in 2 groups.</a:t>
            </a:r>
          </a:p>
          <a:p>
            <a:r>
              <a:rPr lang="en-US" sz="1800" dirty="0" smtClean="0"/>
              <a:t>This  quadruplet </a:t>
            </a:r>
            <a:r>
              <a:rPr lang="en-US" sz="1800" dirty="0" smtClean="0"/>
              <a:t>probably requires a fluid-coupled </a:t>
            </a:r>
            <a:r>
              <a:rPr lang="en-US" sz="1800" dirty="0" smtClean="0"/>
              <a:t>cell for the L1/L2 joint, but the others are not so steep.  Only two air-glass interfaces.</a:t>
            </a:r>
          </a:p>
          <a:p>
            <a:r>
              <a:rPr lang="en-US" sz="1800" dirty="0" smtClean="0"/>
              <a:t>All </a:t>
            </a:r>
            <a:r>
              <a:rPr lang="en-US" sz="1800" dirty="0" smtClean="0"/>
              <a:t>elements  are spherical, materials </a:t>
            </a:r>
            <a:r>
              <a:rPr lang="en-US" sz="1800" dirty="0" smtClean="0"/>
              <a:t>are:</a:t>
            </a:r>
          </a:p>
          <a:p>
            <a:pPr lvl="1"/>
            <a:r>
              <a:rPr lang="en-US" sz="1400" dirty="0" smtClean="0"/>
              <a:t>PBL25Y (99.6% at 370 nm, 10 mm </a:t>
            </a:r>
            <a:r>
              <a:rPr lang="en-US" sz="1400" dirty="0" err="1" smtClean="0"/>
              <a:t>thk</a:t>
            </a:r>
            <a:r>
              <a:rPr lang="en-US" sz="1400" dirty="0" smtClean="0"/>
              <a:t>)</a:t>
            </a:r>
          </a:p>
          <a:p>
            <a:pPr lvl="1"/>
            <a:r>
              <a:rPr lang="en-US" sz="1400" dirty="0" smtClean="0"/>
              <a:t>CaF2</a:t>
            </a:r>
          </a:p>
          <a:p>
            <a:pPr lvl="1"/>
            <a:r>
              <a:rPr lang="en-US" sz="1400" dirty="0" smtClean="0"/>
              <a:t>BAL35Y </a:t>
            </a:r>
            <a:r>
              <a:rPr lang="en-US" sz="1400" dirty="0" smtClean="0"/>
              <a:t>(99.6% at 370 nm, 10 mm </a:t>
            </a:r>
            <a:r>
              <a:rPr lang="en-US" sz="1400" dirty="0" err="1" smtClean="0"/>
              <a:t>thk</a:t>
            </a:r>
            <a:r>
              <a:rPr lang="en-US" sz="1400" dirty="0" smtClean="0"/>
              <a:t>)</a:t>
            </a:r>
            <a:endParaRPr lang="en-US" sz="1400" dirty="0" smtClean="0"/>
          </a:p>
          <a:p>
            <a:pPr lvl="1"/>
            <a:r>
              <a:rPr lang="en-US" sz="1400" dirty="0" smtClean="0"/>
              <a:t>PBL6Y </a:t>
            </a:r>
            <a:r>
              <a:rPr lang="en-US" sz="1400" dirty="0" smtClean="0"/>
              <a:t>(</a:t>
            </a:r>
            <a:r>
              <a:rPr lang="en-US" sz="1400" dirty="0" smtClean="0"/>
              <a:t>99.8% </a:t>
            </a:r>
            <a:r>
              <a:rPr lang="en-US" sz="1400" dirty="0" smtClean="0"/>
              <a:t>at 370 nm, 10 mm </a:t>
            </a:r>
            <a:r>
              <a:rPr lang="en-US" sz="1400" dirty="0" err="1" smtClean="0"/>
              <a:t>thk</a:t>
            </a:r>
            <a:r>
              <a:rPr lang="en-US" sz="1400" dirty="0" smtClean="0"/>
              <a:t>)</a:t>
            </a:r>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15</a:t>
            </a:fld>
            <a:endParaRPr lang="en-US" dirty="0"/>
          </a:p>
        </p:txBody>
      </p:sp>
      <p:pic>
        <p:nvPicPr>
          <p:cNvPr id="12292" name="Picture 4"/>
          <p:cNvPicPr>
            <a:picLocks noGrp="1" noChangeAspect="1" noChangeArrowheads="1"/>
          </p:cNvPicPr>
          <p:nvPr>
            <p:ph sz="half" idx="2"/>
          </p:nvPr>
        </p:nvPicPr>
        <p:blipFill>
          <a:blip r:embed="rId2" cstate="print"/>
          <a:srcRect/>
          <a:stretch>
            <a:fillRect/>
          </a:stretch>
        </p:blipFill>
        <p:spPr bwMode="auto">
          <a:xfrm>
            <a:off x="4655981" y="1600200"/>
            <a:ext cx="4023038" cy="4525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smtClean="0"/>
              <a:t>This design provides similar image sizes over the same FOV as the 3-element, 2 group design.</a:t>
            </a:r>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16</a:t>
            </a:fld>
            <a:endParaRPr lang="en-US" dirty="0"/>
          </a:p>
        </p:txBody>
      </p:sp>
      <p:sp>
        <p:nvSpPr>
          <p:cNvPr id="2" name="Title 1"/>
          <p:cNvSpPr>
            <a:spLocks noGrp="1"/>
          </p:cNvSpPr>
          <p:nvPr>
            <p:ph type="title"/>
          </p:nvPr>
        </p:nvSpPr>
        <p:spPr/>
        <p:txBody>
          <a:bodyPr/>
          <a:lstStyle/>
          <a:p>
            <a:r>
              <a:rPr lang="en-US" dirty="0" smtClean="0"/>
              <a:t>4-Element</a:t>
            </a:r>
            <a:r>
              <a:rPr lang="en-US" dirty="0" smtClean="0"/>
              <a:t>, </a:t>
            </a:r>
            <a:r>
              <a:rPr lang="en-US" dirty="0" smtClean="0"/>
              <a:t>F/7 Design</a:t>
            </a:r>
            <a:endParaRPr lang="en-US" sz="2800" dirty="0"/>
          </a:p>
        </p:txBody>
      </p:sp>
      <p:pic>
        <p:nvPicPr>
          <p:cNvPr id="13315" name="Picture 3"/>
          <p:cNvPicPr>
            <a:picLocks noGrp="1" noChangeAspect="1" noChangeArrowheads="1"/>
          </p:cNvPicPr>
          <p:nvPr>
            <p:ph idx="1"/>
          </p:nvPr>
        </p:nvPicPr>
        <p:blipFill>
          <a:blip r:embed="rId2" cstate="print"/>
          <a:srcRect/>
          <a:stretch>
            <a:fillRect/>
          </a:stretch>
        </p:blipFill>
        <p:spPr bwMode="auto">
          <a:xfrm>
            <a:off x="2514600" y="1319800"/>
            <a:ext cx="6172200" cy="46295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2" cstate="print"/>
          <a:srcRect/>
          <a:stretch>
            <a:fillRect/>
          </a:stretch>
        </p:blipFill>
        <p:spPr bwMode="auto">
          <a:xfrm>
            <a:off x="457200" y="1211445"/>
            <a:ext cx="8229600" cy="493834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t>F/6 </a:t>
            </a:r>
            <a:r>
              <a:rPr lang="en-US" sz="2800" dirty="0" smtClean="0"/>
              <a:t>Collimator/Camera </a:t>
            </a:r>
            <a:r>
              <a:rPr lang="en-US" sz="2800" dirty="0" smtClean="0"/>
              <a:t>Design</a:t>
            </a:r>
            <a:endParaRPr lang="en-US" sz="2800" dirty="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17</a:t>
            </a:fld>
            <a:endParaRPr lang="en-US" dirty="0"/>
          </a:p>
        </p:txBody>
      </p:sp>
      <p:sp>
        <p:nvSpPr>
          <p:cNvPr id="10" name="TextBox 9"/>
          <p:cNvSpPr txBox="1"/>
          <p:nvPr/>
        </p:nvSpPr>
        <p:spPr>
          <a:xfrm>
            <a:off x="3810000" y="4724400"/>
            <a:ext cx="1447800" cy="307777"/>
          </a:xfrm>
          <a:prstGeom prst="rect">
            <a:avLst/>
          </a:prstGeom>
          <a:noFill/>
        </p:spPr>
        <p:txBody>
          <a:bodyPr wrap="square" rtlCol="0">
            <a:spAutoFit/>
          </a:bodyPr>
          <a:lstStyle/>
          <a:p>
            <a:pPr algn="ctr"/>
            <a:r>
              <a:rPr lang="en-US" sz="1400" dirty="0" smtClean="0"/>
              <a:t>  COLLIMATOR</a:t>
            </a:r>
            <a:endParaRPr lang="en-US" sz="1400" dirty="0"/>
          </a:p>
        </p:txBody>
      </p:sp>
      <p:cxnSp>
        <p:nvCxnSpPr>
          <p:cNvPr id="12" name="Straight Arrow Connector 11"/>
          <p:cNvCxnSpPr>
            <a:stCxn id="10" idx="0"/>
          </p:cNvCxnSpPr>
          <p:nvPr/>
        </p:nvCxnSpPr>
        <p:spPr>
          <a:xfrm flipV="1">
            <a:off x="4533900" y="4038600"/>
            <a:ext cx="495300" cy="685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49368" y="5181600"/>
            <a:ext cx="1371600" cy="307777"/>
          </a:xfrm>
          <a:prstGeom prst="rect">
            <a:avLst/>
          </a:prstGeom>
          <a:noFill/>
        </p:spPr>
        <p:txBody>
          <a:bodyPr wrap="square" rtlCol="0">
            <a:spAutoFit/>
          </a:bodyPr>
          <a:lstStyle/>
          <a:p>
            <a:pPr algn="ctr"/>
            <a:r>
              <a:rPr lang="en-US" sz="1400" dirty="0" smtClean="0"/>
              <a:t>PUPIL IMAGE</a:t>
            </a:r>
            <a:endParaRPr lang="en-US" sz="1400" dirty="0"/>
          </a:p>
        </p:txBody>
      </p:sp>
      <p:cxnSp>
        <p:nvCxnSpPr>
          <p:cNvPr id="14" name="Straight Arrow Connector 13"/>
          <p:cNvCxnSpPr>
            <a:stCxn id="13" idx="0"/>
          </p:cNvCxnSpPr>
          <p:nvPr/>
        </p:nvCxnSpPr>
        <p:spPr>
          <a:xfrm flipV="1">
            <a:off x="5535168" y="3962400"/>
            <a:ext cx="0" cy="1219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9800" y="4572000"/>
            <a:ext cx="1066800" cy="307777"/>
          </a:xfrm>
          <a:prstGeom prst="rect">
            <a:avLst/>
          </a:prstGeom>
          <a:noFill/>
        </p:spPr>
        <p:txBody>
          <a:bodyPr wrap="square" rtlCol="0">
            <a:spAutoFit/>
          </a:bodyPr>
          <a:lstStyle/>
          <a:p>
            <a:pPr algn="ctr"/>
            <a:r>
              <a:rPr lang="en-US" sz="1400" dirty="0" smtClean="0"/>
              <a:t>CAMERA</a:t>
            </a:r>
            <a:endParaRPr lang="en-US" sz="1400" dirty="0"/>
          </a:p>
        </p:txBody>
      </p:sp>
      <p:cxnSp>
        <p:nvCxnSpPr>
          <p:cNvPr id="16" name="Straight Arrow Connector 15"/>
          <p:cNvCxnSpPr>
            <a:stCxn id="15" idx="0"/>
          </p:cNvCxnSpPr>
          <p:nvPr/>
        </p:nvCxnSpPr>
        <p:spPr>
          <a:xfrm flipH="1" flipV="1">
            <a:off x="5943600" y="4038600"/>
            <a:ext cx="6096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9400" y="4953000"/>
            <a:ext cx="1905000" cy="307777"/>
          </a:xfrm>
          <a:prstGeom prst="rect">
            <a:avLst/>
          </a:prstGeom>
          <a:noFill/>
        </p:spPr>
        <p:txBody>
          <a:bodyPr wrap="square" rtlCol="0">
            <a:spAutoFit/>
          </a:bodyPr>
          <a:lstStyle/>
          <a:p>
            <a:pPr algn="ctr"/>
            <a:r>
              <a:rPr lang="en-US" sz="1400" dirty="0" smtClean="0"/>
              <a:t>FIELD FLATTENER</a:t>
            </a:r>
            <a:endParaRPr lang="en-US" sz="1400" dirty="0"/>
          </a:p>
        </p:txBody>
      </p:sp>
      <p:cxnSp>
        <p:nvCxnSpPr>
          <p:cNvPr id="18" name="Straight Arrow Connector 17"/>
          <p:cNvCxnSpPr>
            <a:stCxn id="17" idx="0"/>
          </p:cNvCxnSpPr>
          <p:nvPr/>
        </p:nvCxnSpPr>
        <p:spPr>
          <a:xfrm flipV="1">
            <a:off x="7581900" y="3886200"/>
            <a:ext cx="571500" cy="1066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5800" y="4876800"/>
            <a:ext cx="1371600" cy="307777"/>
          </a:xfrm>
          <a:prstGeom prst="rect">
            <a:avLst/>
          </a:prstGeom>
          <a:noFill/>
        </p:spPr>
        <p:txBody>
          <a:bodyPr wrap="square" rtlCol="0">
            <a:spAutoFit/>
          </a:bodyPr>
          <a:lstStyle/>
          <a:p>
            <a:pPr algn="ctr"/>
            <a:r>
              <a:rPr lang="en-US" sz="1400" dirty="0" smtClean="0"/>
              <a:t>   FIELD LENS</a:t>
            </a:r>
            <a:endParaRPr lang="en-US" sz="1400" dirty="0"/>
          </a:p>
        </p:txBody>
      </p:sp>
      <p:cxnSp>
        <p:nvCxnSpPr>
          <p:cNvPr id="20" name="Straight Arrow Connector 19"/>
          <p:cNvCxnSpPr>
            <a:stCxn id="19" idx="0"/>
          </p:cNvCxnSpPr>
          <p:nvPr/>
        </p:nvCxnSpPr>
        <p:spPr>
          <a:xfrm flipH="1" flipV="1">
            <a:off x="1143000" y="3962400"/>
            <a:ext cx="228600"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sz="half" idx="2"/>
          </p:nvPr>
        </p:nvPicPr>
        <p:blipFill>
          <a:blip r:embed="rId2" cstate="print"/>
          <a:srcRect/>
          <a:stretch>
            <a:fillRect/>
          </a:stretch>
        </p:blipFill>
        <p:spPr bwMode="auto">
          <a:xfrm>
            <a:off x="4655981" y="1600200"/>
            <a:ext cx="4023038" cy="45259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F/6 </a:t>
            </a:r>
            <a:r>
              <a:rPr lang="en-US" dirty="0" smtClean="0"/>
              <a:t>Collimator/Camera </a:t>
            </a:r>
            <a:r>
              <a:rPr lang="en-US" dirty="0" smtClean="0"/>
              <a:t>Design</a:t>
            </a:r>
            <a:endParaRPr lang="en-US" sz="2000" dirty="0"/>
          </a:p>
        </p:txBody>
      </p:sp>
      <p:sp>
        <p:nvSpPr>
          <p:cNvPr id="11" name="Content Placeholder 10"/>
          <p:cNvSpPr>
            <a:spLocks noGrp="1"/>
          </p:cNvSpPr>
          <p:nvPr>
            <p:ph sz="half" idx="1"/>
          </p:nvPr>
        </p:nvSpPr>
        <p:spPr/>
        <p:txBody>
          <a:bodyPr>
            <a:normAutofit/>
          </a:bodyPr>
          <a:lstStyle/>
          <a:p>
            <a:r>
              <a:rPr lang="en-US" sz="1800" dirty="0" smtClean="0"/>
              <a:t>This design uses two doublet lenses for both the collimator and camera.  This configuration was chosen as a plausible starting point.</a:t>
            </a:r>
          </a:p>
          <a:p>
            <a:r>
              <a:rPr lang="en-US" sz="1800" dirty="0" smtClean="0"/>
              <a:t>The field lens is used to create a pupil in the collimated beam.</a:t>
            </a:r>
          </a:p>
          <a:p>
            <a:r>
              <a:rPr lang="en-US" sz="1800" dirty="0" smtClean="0"/>
              <a:t>All elements </a:t>
            </a:r>
            <a:r>
              <a:rPr lang="en-US" sz="1800" dirty="0" smtClean="0"/>
              <a:t>are spherical, materials </a:t>
            </a:r>
            <a:r>
              <a:rPr lang="en-US" sz="1800" dirty="0" smtClean="0"/>
              <a:t>are </a:t>
            </a:r>
            <a:r>
              <a:rPr lang="en-US" sz="1800" dirty="0" err="1" smtClean="0"/>
              <a:t>Ohara</a:t>
            </a:r>
            <a:r>
              <a:rPr lang="en-US" sz="1800" dirty="0" smtClean="0"/>
              <a:t> </a:t>
            </a:r>
            <a:r>
              <a:rPr lang="en-US" sz="1800" dirty="0" err="1" smtClean="0"/>
              <a:t>i</a:t>
            </a:r>
            <a:r>
              <a:rPr lang="en-US" sz="1800" dirty="0" smtClean="0"/>
              <a:t>-Line glasses and fused silica.</a:t>
            </a:r>
          </a:p>
          <a:p>
            <a:r>
              <a:rPr lang="en-US" sz="1800" dirty="0" smtClean="0"/>
              <a:t>F</a:t>
            </a:r>
            <a:r>
              <a:rPr lang="en-US" sz="1800" dirty="0" smtClean="0"/>
              <a:t>/6 design provides a 10’ x 10’ FOV.</a:t>
            </a:r>
          </a:p>
          <a:p>
            <a:r>
              <a:rPr lang="en-US" sz="1800" dirty="0" smtClean="0"/>
              <a:t>Image quality is approaching good enough, but not quite there.</a:t>
            </a:r>
          </a:p>
          <a:p>
            <a:r>
              <a:rPr lang="en-US" sz="1800" dirty="0" smtClean="0"/>
              <a:t>This design represents a significant increase in size, cost and complexity for a modest gain in FOV.</a:t>
            </a:r>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18</a:t>
            </a:fld>
            <a:endParaRPr lang="en-US" dirty="0"/>
          </a:p>
        </p:txBody>
      </p:sp>
      <p:sp>
        <p:nvSpPr>
          <p:cNvPr id="10" name="TextBox 9"/>
          <p:cNvSpPr txBox="1"/>
          <p:nvPr/>
        </p:nvSpPr>
        <p:spPr>
          <a:xfrm>
            <a:off x="4953000" y="2590800"/>
            <a:ext cx="1447800" cy="307777"/>
          </a:xfrm>
          <a:prstGeom prst="rect">
            <a:avLst/>
          </a:prstGeom>
          <a:noFill/>
        </p:spPr>
        <p:txBody>
          <a:bodyPr wrap="square" rtlCol="0">
            <a:spAutoFit/>
          </a:bodyPr>
          <a:lstStyle/>
          <a:p>
            <a:pPr algn="ctr"/>
            <a:r>
              <a:rPr lang="en-US" sz="1400" dirty="0" smtClean="0"/>
              <a:t> COLLIMATOR</a:t>
            </a:r>
            <a:endParaRPr lang="en-US" sz="1400" dirty="0"/>
          </a:p>
        </p:txBody>
      </p:sp>
      <p:sp>
        <p:nvSpPr>
          <p:cNvPr id="12" name="TextBox 11"/>
          <p:cNvSpPr txBox="1"/>
          <p:nvPr/>
        </p:nvSpPr>
        <p:spPr>
          <a:xfrm>
            <a:off x="7315200" y="4876800"/>
            <a:ext cx="1066800" cy="307777"/>
          </a:xfrm>
          <a:prstGeom prst="rect">
            <a:avLst/>
          </a:prstGeom>
          <a:noFill/>
        </p:spPr>
        <p:txBody>
          <a:bodyPr wrap="square" rtlCol="0">
            <a:spAutoFit/>
          </a:bodyPr>
          <a:lstStyle/>
          <a:p>
            <a:pPr algn="ctr"/>
            <a:r>
              <a:rPr lang="en-US" sz="1400" dirty="0" smtClean="0"/>
              <a:t>CAMERA</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smtClean="0"/>
              <a:t>Image size is less than 1/3” over the 10’ x 10’ FOV.   Not terrible, but quite a bit worse than the direct focal reducer designs considered.</a:t>
            </a:r>
          </a:p>
          <a:p>
            <a:endParaRPr lang="en-US" dirty="0" smtClean="0"/>
          </a:p>
          <a:p>
            <a:r>
              <a:rPr lang="en-US" dirty="0" smtClean="0"/>
              <a:t>These results represents a decent amount of effort, it should be a fair representation of the performance available with this configuration.</a:t>
            </a:r>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19</a:t>
            </a:fld>
            <a:endParaRPr lang="en-US" dirty="0"/>
          </a:p>
        </p:txBody>
      </p:sp>
      <p:sp>
        <p:nvSpPr>
          <p:cNvPr id="2" name="Title 1"/>
          <p:cNvSpPr>
            <a:spLocks noGrp="1"/>
          </p:cNvSpPr>
          <p:nvPr>
            <p:ph type="title"/>
          </p:nvPr>
        </p:nvSpPr>
        <p:spPr/>
        <p:txBody>
          <a:bodyPr/>
          <a:lstStyle/>
          <a:p>
            <a:r>
              <a:rPr lang="en-US" dirty="0" smtClean="0"/>
              <a:t>F/6 </a:t>
            </a:r>
            <a:r>
              <a:rPr lang="en-US" dirty="0" smtClean="0"/>
              <a:t>Collimator/Camera </a:t>
            </a:r>
            <a:r>
              <a:rPr lang="en-US" dirty="0" smtClean="0"/>
              <a:t>Design</a:t>
            </a:r>
            <a:endParaRPr lang="en-US" sz="2800"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514600" y="1319800"/>
            <a:ext cx="6172200" cy="46295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4"/>
          </p:nvPr>
        </p:nvPicPr>
        <p:blipFill>
          <a:blip r:embed="rId2" cstate="print"/>
          <a:srcRect/>
          <a:stretch>
            <a:fillRect/>
          </a:stretch>
        </p:blipFill>
        <p:spPr bwMode="auto">
          <a:xfrm>
            <a:off x="4909749" y="2174875"/>
            <a:ext cx="3512327" cy="395128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APO 3.5 m Telescope Model</a:t>
            </a:r>
            <a:endParaRPr lang="en-US" dirty="0"/>
          </a:p>
        </p:txBody>
      </p:sp>
      <p:sp>
        <p:nvSpPr>
          <p:cNvPr id="3" name="Text Placeholder 2"/>
          <p:cNvSpPr>
            <a:spLocks noGrp="1"/>
          </p:cNvSpPr>
          <p:nvPr>
            <p:ph type="body" idx="1"/>
          </p:nvPr>
        </p:nvSpPr>
        <p:spPr/>
        <p:txBody>
          <a:bodyPr>
            <a:normAutofit/>
          </a:bodyPr>
          <a:lstStyle/>
          <a:p>
            <a:r>
              <a:rPr lang="en-US" sz="1600" b="0" dirty="0" smtClean="0"/>
              <a:t>F</a:t>
            </a:r>
            <a:r>
              <a:rPr lang="en-US" sz="1600" b="0" dirty="0" smtClean="0"/>
              <a:t>rom Joe H. as part of f8v240 imager model.</a:t>
            </a:r>
            <a:endParaRPr lang="en-US" sz="1600" b="0" dirty="0"/>
          </a:p>
        </p:txBody>
      </p:sp>
      <p:sp>
        <p:nvSpPr>
          <p:cNvPr id="5" name="Text Placeholder 4"/>
          <p:cNvSpPr>
            <a:spLocks noGrp="1"/>
          </p:cNvSpPr>
          <p:nvPr>
            <p:ph type="body" sz="quarter" idx="3"/>
          </p:nvPr>
        </p:nvSpPr>
        <p:spPr/>
        <p:txBody>
          <a:bodyPr>
            <a:noAutofit/>
          </a:bodyPr>
          <a:lstStyle/>
          <a:p>
            <a:r>
              <a:rPr lang="en-US" sz="1600" b="0" dirty="0" smtClean="0"/>
              <a:t>Note (1) curved focal surface and (2) limiting aperture (labeled “</a:t>
            </a:r>
            <a:r>
              <a:rPr lang="en-US" sz="1600" b="0" dirty="0" err="1" smtClean="0"/>
              <a:t>instr</a:t>
            </a:r>
            <a:r>
              <a:rPr lang="en-US" sz="1600" b="0" dirty="0" smtClean="0"/>
              <a:t> mount” in </a:t>
            </a:r>
            <a:r>
              <a:rPr lang="en-US" sz="1600" b="0" dirty="0" err="1" smtClean="0"/>
              <a:t>Zemax</a:t>
            </a:r>
            <a:r>
              <a:rPr lang="en-US" sz="1600" b="0" dirty="0" smtClean="0"/>
              <a:t> model).</a:t>
            </a:r>
            <a:endParaRPr lang="en-US" sz="1600" b="0" dirty="0"/>
          </a:p>
        </p:txBody>
      </p:sp>
      <p:sp>
        <p:nvSpPr>
          <p:cNvPr id="7" name="Slide Number Placeholder 6"/>
          <p:cNvSpPr>
            <a:spLocks noGrp="1"/>
          </p:cNvSpPr>
          <p:nvPr>
            <p:ph type="sldNum" sz="quarter" idx="12"/>
          </p:nvPr>
        </p:nvSpPr>
        <p:spPr/>
        <p:txBody>
          <a:bodyPr/>
          <a:lstStyle/>
          <a:p>
            <a:pPr>
              <a:defRPr/>
            </a:pPr>
            <a:fld id="{636C178F-0F6D-4FA4-99AC-01B0BB310665}" type="slidenum">
              <a:rPr lang="en-US" smtClean="0"/>
              <a:pPr>
                <a:defRPr/>
              </a:pPr>
              <a:t>2</a:t>
            </a:fld>
            <a:endParaRPr lang="en-US"/>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721130" y="2174875"/>
            <a:ext cx="3512327" cy="3951288"/>
          </a:xfrm>
          <a:prstGeom prst="rect">
            <a:avLst/>
          </a:prstGeom>
          <a:noFill/>
          <a:ln w="9525">
            <a:noFill/>
            <a:miter lim="800000"/>
            <a:headEnd/>
            <a:tailEnd/>
          </a:ln>
          <a:effectLst/>
        </p:spPr>
      </p:pic>
      <p:sp>
        <p:nvSpPr>
          <p:cNvPr id="10" name="TextBox 9"/>
          <p:cNvSpPr txBox="1"/>
          <p:nvPr/>
        </p:nvSpPr>
        <p:spPr>
          <a:xfrm>
            <a:off x="5410200" y="5105400"/>
            <a:ext cx="533400" cy="307777"/>
          </a:xfrm>
          <a:prstGeom prst="rect">
            <a:avLst/>
          </a:prstGeom>
          <a:noFill/>
        </p:spPr>
        <p:txBody>
          <a:bodyPr wrap="square" rtlCol="0">
            <a:spAutoFit/>
          </a:bodyPr>
          <a:lstStyle/>
          <a:p>
            <a:pPr algn="ctr"/>
            <a:r>
              <a:rPr lang="en-US" sz="1400" dirty="0" smtClean="0"/>
              <a:t>   1</a:t>
            </a:r>
            <a:endParaRPr lang="en-US" sz="1400" dirty="0"/>
          </a:p>
        </p:txBody>
      </p:sp>
      <p:cxnSp>
        <p:nvCxnSpPr>
          <p:cNvPr id="12" name="Straight Arrow Connector 11"/>
          <p:cNvCxnSpPr>
            <a:stCxn id="10" idx="0"/>
          </p:cNvCxnSpPr>
          <p:nvPr/>
        </p:nvCxnSpPr>
        <p:spPr>
          <a:xfrm flipH="1" flipV="1">
            <a:off x="5105400" y="4572000"/>
            <a:ext cx="5715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2743200"/>
            <a:ext cx="533400" cy="307777"/>
          </a:xfrm>
          <a:prstGeom prst="rect">
            <a:avLst/>
          </a:prstGeom>
          <a:noFill/>
        </p:spPr>
        <p:txBody>
          <a:bodyPr wrap="square" rtlCol="0">
            <a:spAutoFit/>
          </a:bodyPr>
          <a:lstStyle/>
          <a:p>
            <a:pPr algn="ctr"/>
            <a:r>
              <a:rPr lang="en-US" sz="1400" dirty="0" smtClean="0"/>
              <a:t>   2</a:t>
            </a:r>
            <a:endParaRPr lang="en-US" sz="1400" dirty="0"/>
          </a:p>
        </p:txBody>
      </p:sp>
      <p:cxnSp>
        <p:nvCxnSpPr>
          <p:cNvPr id="14" name="Straight Arrow Connector 13"/>
          <p:cNvCxnSpPr>
            <a:stCxn id="13" idx="2"/>
          </p:cNvCxnSpPr>
          <p:nvPr/>
        </p:nvCxnSpPr>
        <p:spPr>
          <a:xfrm flipH="1">
            <a:off x="6172200" y="3050977"/>
            <a:ext cx="571500" cy="68282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APO 3.5 m </a:t>
            </a:r>
            <a:r>
              <a:rPr lang="en-US" sz="2800" dirty="0" smtClean="0"/>
              <a:t>Telescope Model</a:t>
            </a:r>
            <a:endParaRPr lang="en-US" sz="2800" dirty="0"/>
          </a:p>
        </p:txBody>
      </p:sp>
      <p:sp>
        <p:nvSpPr>
          <p:cNvPr id="3" name="Content Placeholder 2"/>
          <p:cNvSpPr>
            <a:spLocks noGrp="1"/>
          </p:cNvSpPr>
          <p:nvPr>
            <p:ph idx="1"/>
          </p:nvPr>
        </p:nvSpPr>
        <p:spPr/>
        <p:txBody>
          <a:bodyPr/>
          <a:lstStyle/>
          <a:p>
            <a:r>
              <a:rPr lang="en-US" dirty="0" smtClean="0"/>
              <a:t>The “</a:t>
            </a:r>
            <a:r>
              <a:rPr lang="en-US" dirty="0" err="1" smtClean="0"/>
              <a:t>instr</a:t>
            </a:r>
            <a:r>
              <a:rPr lang="en-US" dirty="0" smtClean="0"/>
              <a:t> mount” aperture in the </a:t>
            </a:r>
            <a:r>
              <a:rPr lang="en-US" dirty="0" err="1" smtClean="0"/>
              <a:t>Zemax</a:t>
            </a:r>
            <a:r>
              <a:rPr lang="en-US" dirty="0" smtClean="0"/>
              <a:t> model limits the </a:t>
            </a:r>
            <a:r>
              <a:rPr lang="en-US" dirty="0" err="1" smtClean="0"/>
              <a:t>unvignetted</a:t>
            </a:r>
            <a:r>
              <a:rPr lang="en-US" dirty="0" smtClean="0"/>
              <a:t> field of view (FOV) to 12 </a:t>
            </a:r>
            <a:r>
              <a:rPr lang="en-US" dirty="0" err="1" smtClean="0"/>
              <a:t>arcminutes</a:t>
            </a:r>
            <a:r>
              <a:rPr lang="en-US" dirty="0" smtClean="0"/>
              <a:t> in diameter.</a:t>
            </a:r>
          </a:p>
          <a:p>
            <a:r>
              <a:rPr lang="en-US" dirty="0" smtClean="0"/>
              <a:t>For the purposes of this study, this aperture will be removed from the model in order to demonstrate the full FOV that could be put onto the detector at the given f/#.</a:t>
            </a:r>
            <a:endParaRPr lang="en-US" dirty="0"/>
          </a:p>
        </p:txBody>
      </p:sp>
      <p:sp>
        <p:nvSpPr>
          <p:cNvPr id="4" name="Slide Number Placeholder 3"/>
          <p:cNvSpPr>
            <a:spLocks noGrp="1"/>
          </p:cNvSpPr>
          <p:nvPr>
            <p:ph type="sldNum" sz="quarter" idx="12"/>
          </p:nvPr>
        </p:nvSpPr>
        <p:spPr/>
        <p:txBody>
          <a:bodyPr/>
          <a:lstStyle/>
          <a:p>
            <a:pPr>
              <a:defRPr/>
            </a:pPr>
            <a:fld id="{3FD415B7-DD14-46DB-BD49-E30213AF82FD}"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Spot Diagrams – General Comments</a:t>
            </a:r>
            <a:endParaRPr lang="en-US" sz="2800" dirty="0"/>
          </a:p>
        </p:txBody>
      </p:sp>
      <p:sp>
        <p:nvSpPr>
          <p:cNvPr id="16" name="Content Placeholder 15"/>
          <p:cNvSpPr>
            <a:spLocks noGrp="1"/>
          </p:cNvSpPr>
          <p:nvPr>
            <p:ph idx="1"/>
          </p:nvPr>
        </p:nvSpPr>
        <p:spPr/>
        <p:txBody>
          <a:bodyPr>
            <a:normAutofit/>
          </a:bodyPr>
          <a:lstStyle/>
          <a:p>
            <a:r>
              <a:rPr lang="en-US" dirty="0" smtClean="0"/>
              <a:t>Spot diagrams in general will cover the full FOV of the detector in a 3 x 3 grid.  Due to axial symmetry most of the spots are redundant but it helps to visualize the image quality as a function of location in the focal plane.</a:t>
            </a:r>
          </a:p>
          <a:p>
            <a:r>
              <a:rPr lang="en-US" dirty="0" smtClean="0"/>
              <a:t>The exception to the above are spot diagrams for the telescope alone; for these the spots cover field angles of 0’, 2’, 4’, 6’, and 8’.</a:t>
            </a:r>
          </a:p>
          <a:p>
            <a:r>
              <a:rPr lang="en-US" dirty="0" smtClean="0"/>
              <a:t>The size of the bounding circle will be 1” for all spot diagrams shown, to maintain a consistent angular scale for comparison.</a:t>
            </a:r>
            <a:endParaRPr lang="en-US" dirty="0" smtClean="0"/>
          </a:p>
          <a:p>
            <a:pPr>
              <a:buNone/>
            </a:pPr>
            <a:endParaRPr lang="en-US" dirty="0"/>
          </a:p>
        </p:txBody>
      </p:sp>
      <p:sp>
        <p:nvSpPr>
          <p:cNvPr id="7" name="Slide Number Placeholder 6"/>
          <p:cNvSpPr>
            <a:spLocks noGrp="1"/>
          </p:cNvSpPr>
          <p:nvPr>
            <p:ph type="sldNum" sz="quarter" idx="12"/>
          </p:nvPr>
        </p:nvSpPr>
        <p:spPr/>
        <p:txBody>
          <a:bodyPr/>
          <a:lstStyle/>
          <a:p>
            <a:pPr>
              <a:defRPr/>
            </a:pPr>
            <a:fld id="{636C178F-0F6D-4FA4-99AC-01B0BB310665}"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r>
              <a:rPr lang="en-US" dirty="0" smtClean="0"/>
              <a:t>Spot sizes for the 3.5 m alone, assuming a best-fit spherical focal surface.  This is the optical design residual only; no </a:t>
            </a:r>
            <a:r>
              <a:rPr lang="en-US" dirty="0" err="1" smtClean="0"/>
              <a:t>fab-rication</a:t>
            </a:r>
            <a:r>
              <a:rPr lang="en-US" dirty="0" smtClean="0"/>
              <a:t> or collimation errors are included.</a:t>
            </a:r>
          </a:p>
          <a:p>
            <a:endParaRPr lang="en-US" dirty="0" smtClean="0"/>
          </a:p>
          <a:p>
            <a:r>
              <a:rPr lang="en-US" dirty="0" smtClean="0"/>
              <a:t>Field angles shown are for 0’, 2’, 4’, 6’, and 8’.</a:t>
            </a:r>
            <a:endParaRPr lang="en-US" dirty="0" smtClean="0"/>
          </a:p>
          <a:p>
            <a:endParaRPr lang="en-US" dirty="0" smtClean="0"/>
          </a:p>
          <a:p>
            <a:r>
              <a:rPr lang="en-US" dirty="0" smtClean="0"/>
              <a:t>With a curved focal surface, the telescope design delivers excellent image quality well be-yond the 16’ diameter FOV represented here.</a:t>
            </a:r>
          </a:p>
        </p:txBody>
      </p:sp>
      <p:sp>
        <p:nvSpPr>
          <p:cNvPr id="4" name="Slide Number Placeholder 3"/>
          <p:cNvSpPr>
            <a:spLocks noGrp="1"/>
          </p:cNvSpPr>
          <p:nvPr>
            <p:ph type="sldNum" sz="quarter" idx="12"/>
          </p:nvPr>
        </p:nvSpPr>
        <p:spPr/>
        <p:txBody>
          <a:bodyPr/>
          <a:lstStyle/>
          <a:p>
            <a:pPr>
              <a:defRPr/>
            </a:pPr>
            <a:fld id="{D12FC698-812F-4751-BA75-4C20AD4A4F19}" type="slidenum">
              <a:rPr lang="en-US" smtClean="0"/>
              <a:pPr>
                <a:defRPr/>
              </a:pPr>
              <a:t>5</a:t>
            </a:fld>
            <a:endParaRPr lang="en-US"/>
          </a:p>
        </p:txBody>
      </p:sp>
      <p:sp>
        <p:nvSpPr>
          <p:cNvPr id="5" name="Title 4"/>
          <p:cNvSpPr>
            <a:spLocks noGrp="1"/>
          </p:cNvSpPr>
          <p:nvPr>
            <p:ph type="title"/>
          </p:nvPr>
        </p:nvSpPr>
        <p:spPr/>
        <p:txBody>
          <a:bodyPr/>
          <a:lstStyle/>
          <a:p>
            <a:r>
              <a:rPr lang="en-US" dirty="0" smtClean="0"/>
              <a:t>APO 3.5 m Spot Sizes – Curved Focal Surface</a:t>
            </a:r>
            <a:endParaRPr lang="en-US"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2514600" y="1320053"/>
            <a:ext cx="6172200" cy="462905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r>
              <a:rPr lang="en-US" dirty="0" smtClean="0"/>
              <a:t>With a flat focal surface, the FOV is reduced over which the image quality is excellent.  Here the telescope is focused for the on-axis image; a compromise focus could be used to obtain a somewhat larger usable FOV.</a:t>
            </a:r>
            <a:endParaRPr lang="en-US" dirty="0"/>
          </a:p>
        </p:txBody>
      </p:sp>
      <p:sp>
        <p:nvSpPr>
          <p:cNvPr id="4" name="Slide Number Placeholder 3"/>
          <p:cNvSpPr>
            <a:spLocks noGrp="1"/>
          </p:cNvSpPr>
          <p:nvPr>
            <p:ph type="sldNum" sz="quarter" idx="12"/>
          </p:nvPr>
        </p:nvSpPr>
        <p:spPr/>
        <p:txBody>
          <a:bodyPr/>
          <a:lstStyle/>
          <a:p>
            <a:pPr>
              <a:defRPr/>
            </a:pPr>
            <a:fld id="{D12FC698-812F-4751-BA75-4C20AD4A4F19}" type="slidenum">
              <a:rPr lang="en-US" smtClean="0"/>
              <a:pPr>
                <a:defRPr/>
              </a:pPr>
              <a:t>6</a:t>
            </a:fld>
            <a:endParaRPr lang="en-US"/>
          </a:p>
        </p:txBody>
      </p:sp>
      <p:sp>
        <p:nvSpPr>
          <p:cNvPr id="5" name="Title 4"/>
          <p:cNvSpPr>
            <a:spLocks noGrp="1"/>
          </p:cNvSpPr>
          <p:nvPr>
            <p:ph type="title"/>
          </p:nvPr>
        </p:nvSpPr>
        <p:spPr/>
        <p:txBody>
          <a:bodyPr/>
          <a:lstStyle/>
          <a:p>
            <a:r>
              <a:rPr lang="en-US" dirty="0" smtClean="0"/>
              <a:t>APO 3.5 m Spot Sizes – Flat Focal Surface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514600" y="1320053"/>
            <a:ext cx="6172200" cy="462905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 Optical Design (f8v240)</a:t>
            </a:r>
            <a:endParaRPr lang="en-US" sz="2000" dirty="0"/>
          </a:p>
        </p:txBody>
      </p:sp>
      <p:sp>
        <p:nvSpPr>
          <p:cNvPr id="11" name="Content Placeholder 10"/>
          <p:cNvSpPr>
            <a:spLocks noGrp="1"/>
          </p:cNvSpPr>
          <p:nvPr>
            <p:ph sz="half" idx="1"/>
          </p:nvPr>
        </p:nvSpPr>
        <p:spPr/>
        <p:txBody>
          <a:bodyPr>
            <a:normAutofit/>
          </a:bodyPr>
          <a:lstStyle/>
          <a:p>
            <a:r>
              <a:rPr lang="en-US" sz="1800" dirty="0" smtClean="0"/>
              <a:t>3-element, f/8 direct focal reducer</a:t>
            </a:r>
          </a:p>
          <a:p>
            <a:r>
              <a:rPr lang="en-US" sz="1800" dirty="0" smtClean="0"/>
              <a:t>Provides a </a:t>
            </a:r>
            <a:r>
              <a:rPr lang="en-US" sz="1800" dirty="0" smtClean="0"/>
              <a:t>7.8’ </a:t>
            </a:r>
            <a:r>
              <a:rPr lang="en-US" sz="1800" dirty="0" smtClean="0"/>
              <a:t>x </a:t>
            </a:r>
            <a:r>
              <a:rPr lang="en-US" sz="1800" dirty="0" smtClean="0"/>
              <a:t>7.8’ </a:t>
            </a:r>
            <a:r>
              <a:rPr lang="en-US" sz="1800" dirty="0" smtClean="0"/>
              <a:t>FOV.</a:t>
            </a:r>
          </a:p>
          <a:p>
            <a:r>
              <a:rPr lang="en-US" sz="1800" dirty="0" smtClean="0"/>
              <a:t>All elements  are spherical, materials are Schott standard glasses.  Chosen based on cost and good UV </a:t>
            </a:r>
            <a:r>
              <a:rPr lang="en-US" sz="1800" dirty="0" smtClean="0"/>
              <a:t>transmission:</a:t>
            </a:r>
            <a:endParaRPr lang="en-US" sz="1800" dirty="0" smtClean="0"/>
          </a:p>
          <a:p>
            <a:pPr lvl="1"/>
            <a:r>
              <a:rPr lang="en-US" sz="1400" dirty="0" smtClean="0"/>
              <a:t>N-SK16 (95.4% at 370 </a:t>
            </a:r>
            <a:r>
              <a:rPr lang="en-US" sz="1400" dirty="0" smtClean="0"/>
              <a:t>nm, 10 mm </a:t>
            </a:r>
            <a:r>
              <a:rPr lang="en-US" sz="1400" dirty="0" err="1" smtClean="0"/>
              <a:t>thk</a:t>
            </a:r>
            <a:r>
              <a:rPr lang="en-US" sz="1400" dirty="0" smtClean="0"/>
              <a:t>)</a:t>
            </a:r>
            <a:endParaRPr lang="en-US" sz="1400" dirty="0" smtClean="0"/>
          </a:p>
          <a:p>
            <a:pPr lvl="1"/>
            <a:r>
              <a:rPr lang="en-US" sz="1400" dirty="0" smtClean="0"/>
              <a:t>N-SK14 (97.1% at 370 </a:t>
            </a:r>
            <a:r>
              <a:rPr lang="en-US" sz="1400" dirty="0" smtClean="0"/>
              <a:t>nm, 10 mm </a:t>
            </a:r>
            <a:r>
              <a:rPr lang="en-US" sz="1400" dirty="0" err="1" smtClean="0"/>
              <a:t>thk</a:t>
            </a:r>
            <a:r>
              <a:rPr lang="en-US" sz="1400" dirty="0" smtClean="0"/>
              <a:t>)</a:t>
            </a:r>
            <a:endParaRPr lang="en-US" sz="1400" dirty="0" smtClean="0"/>
          </a:p>
          <a:p>
            <a:pPr lvl="1"/>
            <a:r>
              <a:rPr lang="en-US" sz="1400" dirty="0" smtClean="0"/>
              <a:t>F2 (97.5% at 370 </a:t>
            </a:r>
            <a:r>
              <a:rPr lang="en-US" sz="1400" dirty="0" smtClean="0"/>
              <a:t>nm, 10 mm </a:t>
            </a:r>
            <a:r>
              <a:rPr lang="en-US" sz="1400" dirty="0" err="1" smtClean="0"/>
              <a:t>thk</a:t>
            </a:r>
            <a:r>
              <a:rPr lang="en-US" sz="1400" dirty="0" smtClean="0"/>
              <a:t>)</a:t>
            </a:r>
            <a:endParaRPr lang="en-US" sz="1400" dirty="0" smtClean="0"/>
          </a:p>
          <a:p>
            <a:r>
              <a:rPr lang="en-US" sz="1800" dirty="0" smtClean="0"/>
              <a:t>Form factor and generous tolerances lead to a straightforward cell design.</a:t>
            </a:r>
          </a:p>
          <a:p>
            <a:r>
              <a:rPr lang="en-US" sz="1800" dirty="0" smtClean="0"/>
              <a:t>But…this design suffers from a large amount of lateral color.  Issue for </a:t>
            </a:r>
            <a:r>
              <a:rPr lang="en-US" sz="1800" dirty="0" err="1" smtClean="0"/>
              <a:t>astrometric</a:t>
            </a:r>
            <a:r>
              <a:rPr lang="en-US" sz="1800" dirty="0" smtClean="0"/>
              <a:t> accuracy…?</a:t>
            </a:r>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7</a:t>
            </a:fld>
            <a:endParaRPr lang="en-US" dirty="0"/>
          </a:p>
        </p:txBody>
      </p:sp>
      <p:pic>
        <p:nvPicPr>
          <p:cNvPr id="6148" name="Picture 4"/>
          <p:cNvPicPr>
            <a:picLocks noGrp="1" noChangeAspect="1" noChangeArrowheads="1"/>
          </p:cNvPicPr>
          <p:nvPr>
            <p:ph sz="half" idx="2"/>
          </p:nvPr>
        </p:nvPicPr>
        <p:blipFill>
          <a:blip r:embed="rId2" cstate="print"/>
          <a:srcRect/>
          <a:stretch>
            <a:fillRect/>
          </a:stretch>
        </p:blipFill>
        <p:spPr bwMode="auto">
          <a:xfrm>
            <a:off x="4655981" y="1600200"/>
            <a:ext cx="4023038" cy="45259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smtClean="0"/>
              <a:t>The design provides images  well below 1” in RMS diameter but there is significant lateral color. </a:t>
            </a:r>
            <a:endParaRPr lang="en-US" dirty="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8</a:t>
            </a:fld>
            <a:endParaRPr lang="en-US" dirty="0"/>
          </a:p>
        </p:txBody>
      </p:sp>
      <p:sp>
        <p:nvSpPr>
          <p:cNvPr id="2" name="Title 1"/>
          <p:cNvSpPr>
            <a:spLocks noGrp="1"/>
          </p:cNvSpPr>
          <p:nvPr>
            <p:ph type="title"/>
          </p:nvPr>
        </p:nvSpPr>
        <p:spPr/>
        <p:txBody>
          <a:bodyPr/>
          <a:lstStyle/>
          <a:p>
            <a:r>
              <a:rPr lang="en-US" sz="2800" dirty="0" smtClean="0"/>
              <a:t>PDR Optical Design (f8v240)</a:t>
            </a:r>
            <a:endParaRPr lang="en-US" sz="2800" dirty="0"/>
          </a:p>
        </p:txBody>
      </p:sp>
      <p:pic>
        <p:nvPicPr>
          <p:cNvPr id="7172" name="Picture 4"/>
          <p:cNvPicPr>
            <a:picLocks noGrp="1" noChangeAspect="1" noChangeArrowheads="1"/>
          </p:cNvPicPr>
          <p:nvPr>
            <p:ph idx="1"/>
          </p:nvPr>
        </p:nvPicPr>
        <p:blipFill>
          <a:blip r:embed="rId2" cstate="print"/>
          <a:srcRect/>
          <a:stretch>
            <a:fillRect/>
          </a:stretch>
        </p:blipFill>
        <p:spPr bwMode="auto">
          <a:xfrm>
            <a:off x="2514600" y="1319800"/>
            <a:ext cx="6172200" cy="46295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3-Element, F/8 Variant #1</a:t>
            </a:r>
            <a:endParaRPr lang="en-US" sz="2000" dirty="0"/>
          </a:p>
        </p:txBody>
      </p:sp>
      <p:sp>
        <p:nvSpPr>
          <p:cNvPr id="11" name="Content Placeholder 10"/>
          <p:cNvSpPr>
            <a:spLocks noGrp="1"/>
          </p:cNvSpPr>
          <p:nvPr>
            <p:ph sz="half" idx="1"/>
          </p:nvPr>
        </p:nvSpPr>
        <p:spPr/>
        <p:txBody>
          <a:bodyPr>
            <a:normAutofit/>
          </a:bodyPr>
          <a:lstStyle/>
          <a:p>
            <a:r>
              <a:rPr lang="en-US" sz="1800" dirty="0" smtClean="0"/>
              <a:t>This variant on the original PDR design uses a very similar form factor but with different glasses.</a:t>
            </a:r>
          </a:p>
          <a:p>
            <a:r>
              <a:rPr lang="en-US" sz="1800" dirty="0" smtClean="0"/>
              <a:t>Provides </a:t>
            </a:r>
            <a:r>
              <a:rPr lang="en-US" sz="1800" dirty="0" smtClean="0"/>
              <a:t>the same</a:t>
            </a:r>
            <a:r>
              <a:rPr lang="en-US" sz="1800" dirty="0" smtClean="0"/>
              <a:t> 7.8’ </a:t>
            </a:r>
            <a:r>
              <a:rPr lang="en-US" sz="1800" dirty="0" smtClean="0"/>
              <a:t>x </a:t>
            </a:r>
            <a:r>
              <a:rPr lang="en-US" sz="1800" dirty="0" smtClean="0"/>
              <a:t>7.8’ FOV but with better images.</a:t>
            </a:r>
            <a:endParaRPr lang="en-US" sz="1800" dirty="0" smtClean="0"/>
          </a:p>
          <a:p>
            <a:r>
              <a:rPr lang="en-US" sz="1800" dirty="0" smtClean="0"/>
              <a:t>All elements  are spherical, materials are </a:t>
            </a:r>
            <a:r>
              <a:rPr lang="en-US" sz="1800" dirty="0" smtClean="0"/>
              <a:t>three </a:t>
            </a:r>
            <a:r>
              <a:rPr lang="en-US" sz="1800" dirty="0" err="1" smtClean="0"/>
              <a:t>Ohara</a:t>
            </a:r>
            <a:r>
              <a:rPr lang="en-US" sz="1800" dirty="0" smtClean="0"/>
              <a:t> </a:t>
            </a:r>
            <a:r>
              <a:rPr lang="en-US" sz="1800" dirty="0" err="1" smtClean="0"/>
              <a:t>i</a:t>
            </a:r>
            <a:r>
              <a:rPr lang="en-US" sz="1800" dirty="0" smtClean="0"/>
              <a:t>-Line glasses, which have enhanced UV transmission:</a:t>
            </a:r>
            <a:endParaRPr lang="en-US" sz="1800" dirty="0" smtClean="0"/>
          </a:p>
          <a:p>
            <a:pPr lvl="1"/>
            <a:r>
              <a:rPr lang="en-US" sz="1400" dirty="0" smtClean="0"/>
              <a:t>PBM2Y (99.1% at 370 nm, 10 mm </a:t>
            </a:r>
            <a:r>
              <a:rPr lang="en-US" sz="1400" dirty="0" err="1" smtClean="0"/>
              <a:t>thk</a:t>
            </a:r>
            <a:r>
              <a:rPr lang="en-US" sz="1400" dirty="0" smtClean="0"/>
              <a:t>)</a:t>
            </a:r>
          </a:p>
          <a:p>
            <a:pPr lvl="1"/>
            <a:r>
              <a:rPr lang="en-US" sz="1400" dirty="0" smtClean="0"/>
              <a:t>S-FPL51Y</a:t>
            </a:r>
            <a:r>
              <a:rPr lang="en-US" sz="1400" dirty="0" smtClean="0"/>
              <a:t> (99.8% at 370 nm, 10 mm </a:t>
            </a:r>
            <a:r>
              <a:rPr lang="en-US" sz="1400" dirty="0" err="1" smtClean="0"/>
              <a:t>thk</a:t>
            </a:r>
            <a:r>
              <a:rPr lang="en-US" sz="1400" dirty="0" smtClean="0"/>
              <a:t>)</a:t>
            </a:r>
          </a:p>
          <a:p>
            <a:pPr lvl="1"/>
            <a:r>
              <a:rPr lang="en-US" sz="1400" dirty="0" smtClean="0"/>
              <a:t>PBL26Y</a:t>
            </a:r>
            <a:r>
              <a:rPr lang="en-US" sz="1400" dirty="0" smtClean="0"/>
              <a:t> </a:t>
            </a:r>
            <a:r>
              <a:rPr lang="en-US" sz="1400" dirty="0" smtClean="0"/>
              <a:t>(</a:t>
            </a:r>
            <a:r>
              <a:rPr lang="en-US" sz="1400" dirty="0" smtClean="0"/>
              <a:t>99.7% </a:t>
            </a:r>
            <a:r>
              <a:rPr lang="en-US" sz="1400" dirty="0" smtClean="0"/>
              <a:t>at 370 </a:t>
            </a:r>
            <a:r>
              <a:rPr lang="en-US" sz="1400" dirty="0" smtClean="0"/>
              <a:t>nm, 10 mm </a:t>
            </a:r>
            <a:r>
              <a:rPr lang="en-US" sz="1400" dirty="0" err="1" smtClean="0"/>
              <a:t>thk</a:t>
            </a:r>
            <a:r>
              <a:rPr lang="en-US" sz="1400" dirty="0" smtClean="0"/>
              <a:t>)</a:t>
            </a:r>
          </a:p>
          <a:p>
            <a:r>
              <a:rPr lang="en-US" sz="1800" dirty="0" smtClean="0"/>
              <a:t>Optimized using the identical field angles and merit function as the original design.</a:t>
            </a:r>
            <a:endParaRPr lang="en-US" sz="1800" dirty="0" smtClean="0"/>
          </a:p>
        </p:txBody>
      </p:sp>
      <p:sp>
        <p:nvSpPr>
          <p:cNvPr id="5" name="Slide Number Placeholder 4"/>
          <p:cNvSpPr>
            <a:spLocks noGrp="1"/>
          </p:cNvSpPr>
          <p:nvPr>
            <p:ph type="sldNum" sz="quarter" idx="12"/>
          </p:nvPr>
        </p:nvSpPr>
        <p:spPr/>
        <p:txBody>
          <a:bodyPr/>
          <a:lstStyle/>
          <a:p>
            <a:pPr>
              <a:defRPr/>
            </a:pPr>
            <a:fld id="{3FD415B7-DD14-46DB-BD49-E30213AF82FD}" type="slidenum">
              <a:rPr lang="en-US" smtClean="0"/>
              <a:pPr>
                <a:defRPr/>
              </a:pPr>
              <a:t>9</a:t>
            </a:fld>
            <a:endParaRPr lang="en-US" dirty="0"/>
          </a:p>
        </p:txBody>
      </p:sp>
      <p:pic>
        <p:nvPicPr>
          <p:cNvPr id="8196" name="Picture 4"/>
          <p:cNvPicPr>
            <a:picLocks noGrp="1" noChangeAspect="1" noChangeArrowheads="1"/>
          </p:cNvPicPr>
          <p:nvPr>
            <p:ph sz="half" idx="2"/>
          </p:nvPr>
        </p:nvPicPr>
        <p:blipFill>
          <a:blip r:embed="rId2" cstate="print"/>
          <a:srcRect/>
          <a:stretch>
            <a:fillRect/>
          </a:stretch>
        </p:blipFill>
        <p:spPr bwMode="auto">
          <a:xfrm>
            <a:off x="4655981" y="1600200"/>
            <a:ext cx="4023038"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Mechanical_SDR_Rev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Mechanical_SDR_RevB</Template>
  <TotalTime>73507</TotalTime>
  <Words>1254</Words>
  <Application>Microsoft Office PowerPoint</Application>
  <PresentationFormat>On-screen Show (4:3)</PresentationFormat>
  <Paragraphs>113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Mechanical_SDR_RevB</vt:lpstr>
      <vt:lpstr>ARCTIC Post-PDR Optical Design Study</vt:lpstr>
      <vt:lpstr>APO 3.5 m Telescope Model</vt:lpstr>
      <vt:lpstr>APO 3.5 m Telescope Model</vt:lpstr>
      <vt:lpstr>Spot Diagrams – General Comments</vt:lpstr>
      <vt:lpstr>APO 3.5 m Spot Sizes – Curved Focal Surface</vt:lpstr>
      <vt:lpstr>APO 3.5 m Spot Sizes – Flat Focal Surface</vt:lpstr>
      <vt:lpstr>PDR Optical Design (f8v240)</vt:lpstr>
      <vt:lpstr>PDR Optical Design (f8v240)</vt:lpstr>
      <vt:lpstr>3-Element, F/8 Variant #1</vt:lpstr>
      <vt:lpstr>3-Element, F/8 Variant #1</vt:lpstr>
      <vt:lpstr>3-Element, F/8 Variant #2</vt:lpstr>
      <vt:lpstr>3-Element, F/8 Variant #2</vt:lpstr>
      <vt:lpstr>3-Element, F/7 Design</vt:lpstr>
      <vt:lpstr>3-Element, F/7 Design</vt:lpstr>
      <vt:lpstr>4-Element, F/7 Design</vt:lpstr>
      <vt:lpstr>4-Element, F/7 Design</vt:lpstr>
      <vt:lpstr>F/6 Collimator/Camera Design</vt:lpstr>
      <vt:lpstr>F/6 Collimator/Camera Design</vt:lpstr>
      <vt:lpstr>F/6 Collimator/Camera Design</vt:lpstr>
    </vt:vector>
  </TitlesOfParts>
  <Company>Johns Hopkins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Barkhouser</dc:creator>
  <cp:lastModifiedBy>Robert Barkhouser</cp:lastModifiedBy>
  <cp:revision>1656</cp:revision>
  <dcterms:created xsi:type="dcterms:W3CDTF">2009-11-18T16:34:06Z</dcterms:created>
  <dcterms:modified xsi:type="dcterms:W3CDTF">2014-01-06T08:07:01Z</dcterms:modified>
</cp:coreProperties>
</file>